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IBM Plex Serif"/>
      <p:regular r:id="rId15"/>
      <p:bold r:id="rId16"/>
      <p:italic r:id="rId17"/>
      <p:boldItalic r:id="rId18"/>
    </p:embeddedFont>
    <p:embeddedFont>
      <p:font typeface="Carrois Gothic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IBMPlexSerif-regular.fntdata"/><Relationship Id="rId14" Type="http://schemas.openxmlformats.org/officeDocument/2006/relationships/slide" Target="slides/slide10.xml"/><Relationship Id="rId17" Type="http://schemas.openxmlformats.org/officeDocument/2006/relationships/font" Target="fonts/IBMPlexSerif-italic.fntdata"/><Relationship Id="rId16" Type="http://schemas.openxmlformats.org/officeDocument/2006/relationships/font" Target="fonts/IBMPlexSerif-bold.fntdata"/><Relationship Id="rId5" Type="http://schemas.openxmlformats.org/officeDocument/2006/relationships/slide" Target="slides/slide1.xml"/><Relationship Id="rId19" Type="http://schemas.openxmlformats.org/officeDocument/2006/relationships/font" Target="fonts/CarroisGothic-regular.fntdata"/><Relationship Id="rId6" Type="http://schemas.openxmlformats.org/officeDocument/2006/relationships/slide" Target="slides/slide2.xml"/><Relationship Id="rId18" Type="http://schemas.openxmlformats.org/officeDocument/2006/relationships/font" Target="fonts/IBMPlexSerif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203110b73d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g3203110b73d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03110b73d_2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203110b73d_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648b7177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g3648b7177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7b3978cd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g37b3978cd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462038c8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36462038c8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49278606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3649278606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523bbea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6523bbea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6b67b557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376b67b557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462038c8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6462038c8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48a9b02f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3648a9b02f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>
  <p:cSld name="CUSTOM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4425" y="198825"/>
            <a:ext cx="444751" cy="444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3"/>
          <p:cNvCxnSpPr/>
          <p:nvPr/>
        </p:nvCxnSpPr>
        <p:spPr>
          <a:xfrm>
            <a:off x="457200" y="421200"/>
            <a:ext cx="1666500" cy="0"/>
          </a:xfrm>
          <a:prstGeom prst="straightConnector1">
            <a:avLst/>
          </a:prstGeom>
          <a:noFill/>
          <a:ln cap="flat" cmpd="sng" w="28575">
            <a:solidFill>
              <a:srgbClr val="F15D2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">
  <p:cSld name="CUSTOM_1">
    <p:bg>
      <p:bgPr>
        <a:solidFill>
          <a:srgbClr val="F15D22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4425" y="198825"/>
            <a:ext cx="444751" cy="44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4425" y="198825"/>
            <a:ext cx="444751" cy="444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4"/>
          <p:cNvCxnSpPr/>
          <p:nvPr/>
        </p:nvCxnSpPr>
        <p:spPr>
          <a:xfrm>
            <a:off x="457200" y="421200"/>
            <a:ext cx="16665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" name="Google Shape;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425" y="198825"/>
            <a:ext cx="444749" cy="44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Grey">
  <p:cSld name="CUSTOM_2">
    <p:bg>
      <p:bgPr>
        <a:solidFill>
          <a:srgbClr val="BCBEC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5"/>
          <p:cNvCxnSpPr/>
          <p:nvPr/>
        </p:nvCxnSpPr>
        <p:spPr>
          <a:xfrm>
            <a:off x="457200" y="421200"/>
            <a:ext cx="16665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4425" y="198825"/>
            <a:ext cx="444749" cy="44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0% Black">
  <p:cSld name="CUSTOM_2_1">
    <p:bg>
      <p:bgPr>
        <a:solidFill>
          <a:srgbClr val="41404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6"/>
          <p:cNvCxnSpPr/>
          <p:nvPr/>
        </p:nvCxnSpPr>
        <p:spPr>
          <a:xfrm>
            <a:off x="457200" y="421200"/>
            <a:ext cx="16665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4425" y="198825"/>
            <a:ext cx="444749" cy="44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44">
          <p15:clr>
            <a:srgbClr val="CCCCCC"/>
          </p15:clr>
        </p15:guide>
        <p15:guide id="2" pos="288">
          <p15:clr>
            <a:srgbClr val="CCCCCC"/>
          </p15:clr>
        </p15:guide>
        <p15:guide id="3" pos="576">
          <p15:clr>
            <a:srgbClr val="CCCCCC"/>
          </p15:clr>
        </p15:guide>
        <p15:guide id="4" pos="1152">
          <p15:clr>
            <a:srgbClr val="CCCCCC"/>
          </p15:clr>
        </p15:guide>
        <p15:guide id="5" pos="2880">
          <p15:clr>
            <a:srgbClr val="CCCCCC"/>
          </p15:clr>
        </p15:guide>
        <p15:guide id="6" pos="4608">
          <p15:clr>
            <a:srgbClr val="CCCCCC"/>
          </p15:clr>
        </p15:guide>
        <p15:guide id="7" pos="5184">
          <p15:clr>
            <a:srgbClr val="CCCCCC"/>
          </p15:clr>
        </p15:guide>
        <p15:guide id="8" pos="5472">
          <p15:clr>
            <a:srgbClr val="CCCCCC"/>
          </p15:clr>
        </p15:guide>
        <p15:guide id="9" orient="horz" pos="288">
          <p15:clr>
            <a:srgbClr val="CCCCCC"/>
          </p15:clr>
        </p15:guide>
        <p15:guide id="10" orient="horz" pos="1620">
          <p15:clr>
            <a:srgbClr val="CCCCCC"/>
          </p15:clr>
        </p15:guide>
        <p15:guide id="11" orient="horz" pos="3099">
          <p15:clr>
            <a:srgbClr val="CCCCCC"/>
          </p15:clr>
        </p15:guide>
        <p15:guide id="12" orient="horz" pos="2955">
          <p15:clr>
            <a:srgbClr val="CCCCCC"/>
          </p15:clr>
        </p15:guide>
        <p15:guide id="13" orient="horz" pos="190">
          <p15:clr>
            <a:srgbClr val="CCCCCC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ct.transalt.org/a/expand-student-om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5D2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075" y="4147125"/>
            <a:ext cx="3165425" cy="8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/>
          <p:nvPr/>
        </p:nvSpPr>
        <p:spPr>
          <a:xfrm>
            <a:off x="3587450" y="228600"/>
            <a:ext cx="5314200" cy="20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45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Expanding Student</a:t>
            </a:r>
            <a:endParaRPr b="1" sz="45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45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OMNY</a:t>
            </a:r>
            <a:endParaRPr b="1" i="0" sz="4500" u="none" cap="none" strike="noStrike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pic>
        <p:nvPicPr>
          <p:cNvPr id="27" name="Google Shape;27;p7" title="Expand Student OMNY Petition.png"/>
          <p:cNvPicPr preferRelativeResize="0"/>
          <p:nvPr/>
        </p:nvPicPr>
        <p:blipFill rotWithShape="1">
          <a:blip r:embed="rId4">
            <a:alphaModFix/>
          </a:blip>
          <a:srcRect b="10897" l="1605" r="2810" t="0"/>
          <a:stretch/>
        </p:blipFill>
        <p:spPr>
          <a:xfrm>
            <a:off x="868350" y="301625"/>
            <a:ext cx="2719100" cy="32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 title="TAYAC logo whi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3966" y="3743400"/>
            <a:ext cx="2168127" cy="14001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/>
        </p:nvSpPr>
        <p:spPr>
          <a:xfrm>
            <a:off x="3834525" y="1906500"/>
            <a:ext cx="52197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6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August Hoyt</a:t>
            </a:r>
            <a:endParaRPr b="1" i="0" sz="2600" u="none" cap="none" strike="noStrike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Bard High School</a:t>
            </a:r>
            <a:endParaRPr sz="18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30" name="Google Shape;30;p7"/>
          <p:cNvSpPr txBox="1"/>
          <p:nvPr/>
        </p:nvSpPr>
        <p:spPr>
          <a:xfrm>
            <a:off x="3834525" y="2807400"/>
            <a:ext cx="52197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6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Charlie Hawn</a:t>
            </a:r>
            <a:endParaRPr b="1" i="0" sz="2600" u="none" cap="none" strike="noStrike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Bronx High School of Science</a:t>
            </a:r>
            <a:endParaRPr sz="18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5D22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825" y="4191425"/>
            <a:ext cx="3165425" cy="8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/>
        </p:nvSpPr>
        <p:spPr>
          <a:xfrm>
            <a:off x="5942275" y="4073075"/>
            <a:ext cx="2864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youth@transalt.org</a:t>
            </a:r>
            <a:endParaRPr sz="2000">
              <a:solidFill>
                <a:schemeClr val="lt1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transalt.org/youth</a:t>
            </a:r>
            <a:endParaRPr sz="2000">
              <a:solidFill>
                <a:schemeClr val="lt1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pic>
        <p:nvPicPr>
          <p:cNvPr id="155" name="Google Shape;155;p16" title="Youth Activist Committee Logo - Vertical - 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450" y="3997867"/>
            <a:ext cx="2145132" cy="11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5192350" y="489450"/>
            <a:ext cx="3758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" sz="55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THANK YOU</a:t>
            </a:r>
            <a:endParaRPr b="1" i="0" sz="5500" u="none" cap="none" strike="noStrike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4836175" y="1250725"/>
            <a:ext cx="41142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Any Questions?</a:t>
            </a:r>
            <a:endParaRPr i="0" sz="3000" u="none" cap="none" strike="noStrike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pic>
        <p:nvPicPr>
          <p:cNvPr id="158" name="Google Shape;158;p16" title="Expand Student OMNY Petition.png"/>
          <p:cNvPicPr preferRelativeResize="0"/>
          <p:nvPr/>
        </p:nvPicPr>
        <p:blipFill rotWithShape="1">
          <a:blip r:embed="rId5">
            <a:alphaModFix/>
          </a:blip>
          <a:srcRect b="10897" l="1605" r="2810" t="0"/>
          <a:stretch/>
        </p:blipFill>
        <p:spPr>
          <a:xfrm>
            <a:off x="914400" y="301625"/>
            <a:ext cx="2935523" cy="35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 title="omny-petitio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5201" y="2266024"/>
            <a:ext cx="1393549" cy="139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/>
        </p:nvSpPr>
        <p:spPr>
          <a:xfrm>
            <a:off x="4311900" y="2439148"/>
            <a:ext cx="293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Sign our petition here</a:t>
            </a:r>
            <a:endParaRPr b="1" sz="2000">
              <a:solidFill>
                <a:srgbClr val="FFFFFF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61" name="Google Shape;161;p16"/>
          <p:cNvSpPr/>
          <p:nvPr/>
        </p:nvSpPr>
        <p:spPr>
          <a:xfrm flipH="1" rot="9402540">
            <a:off x="5657384" y="2692163"/>
            <a:ext cx="1416536" cy="1469636"/>
          </a:xfrm>
          <a:prstGeom prst="bentArrow">
            <a:avLst>
              <a:gd fmla="val 12019" name="adj1"/>
              <a:gd fmla="val 13435" name="adj2"/>
              <a:gd fmla="val 34829" name="adj3"/>
              <a:gd fmla="val 66070" name="adj4"/>
            </a:avLst>
          </a:prstGeom>
          <a:solidFill>
            <a:srgbClr val="FFA4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457200" y="1185050"/>
            <a:ext cx="3860700" cy="626400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 txBox="1"/>
          <p:nvPr/>
        </p:nvSpPr>
        <p:spPr>
          <a:xfrm>
            <a:off x="4571925" y="1185050"/>
            <a:ext cx="443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OMNY cards given to </a:t>
            </a:r>
            <a:r>
              <a:rPr b="1"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all </a:t>
            </a:r>
            <a:r>
              <a:rPr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NYC students </a:t>
            </a:r>
            <a:r>
              <a:rPr b="1"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without eligibility limitations</a:t>
            </a:r>
            <a:endParaRPr b="1" i="0" sz="1600" u="none" cap="none" strike="noStrike">
              <a:solidFill>
                <a:srgbClr val="41404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37" name="Google Shape;37;p8"/>
          <p:cNvSpPr txBox="1"/>
          <p:nvPr/>
        </p:nvSpPr>
        <p:spPr>
          <a:xfrm>
            <a:off x="543500" y="1336775"/>
            <a:ext cx="27357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Universal Access</a:t>
            </a:r>
            <a:endParaRPr b="1" i="0" sz="2000" u="none" cap="none" strike="noStrike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457200" y="2143325"/>
            <a:ext cx="3860700" cy="62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457200" y="3101625"/>
            <a:ext cx="3860700" cy="626400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 txBox="1"/>
          <p:nvPr/>
        </p:nvSpPr>
        <p:spPr>
          <a:xfrm>
            <a:off x="543500" y="3242000"/>
            <a:ext cx="44331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Communication on Deactivations</a:t>
            </a:r>
            <a:endParaRPr b="1" i="0" sz="1900" u="none" cap="none" strike="noStrike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41" name="Google Shape;41;p8"/>
          <p:cNvSpPr/>
          <p:nvPr/>
        </p:nvSpPr>
        <p:spPr>
          <a:xfrm>
            <a:off x="457200" y="4059925"/>
            <a:ext cx="3860700" cy="62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"/>
          <p:cNvSpPr txBox="1"/>
          <p:nvPr/>
        </p:nvSpPr>
        <p:spPr>
          <a:xfrm>
            <a:off x="543500" y="4200325"/>
            <a:ext cx="35022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Faster Card Replacement</a:t>
            </a:r>
            <a:endParaRPr b="1" i="0" sz="2000" u="none" cap="none" strike="noStrike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43" name="Google Shape;43;p8"/>
          <p:cNvSpPr txBox="1"/>
          <p:nvPr/>
        </p:nvSpPr>
        <p:spPr>
          <a:xfrm>
            <a:off x="4572000" y="2143550"/>
            <a:ext cx="378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Students able to explore </a:t>
            </a:r>
            <a:r>
              <a:rPr b="1"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without ride cap</a:t>
            </a:r>
            <a:r>
              <a:rPr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will </a:t>
            </a:r>
            <a:r>
              <a:rPr b="1"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help reduce encounters with police</a:t>
            </a:r>
            <a:endParaRPr b="1" i="0" sz="1600" u="none" cap="none" strike="noStrike">
              <a:solidFill>
                <a:srgbClr val="41404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44" name="Google Shape;44;p8"/>
          <p:cNvSpPr txBox="1"/>
          <p:nvPr/>
        </p:nvSpPr>
        <p:spPr>
          <a:xfrm>
            <a:off x="4572000" y="3101600"/>
            <a:ext cx="378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Greater transparency</a:t>
            </a:r>
            <a:r>
              <a:rPr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between MTA, NYCPS schools, and students</a:t>
            </a:r>
            <a:endParaRPr i="0" sz="1600" u="none" cap="none" strike="noStrike">
              <a:solidFill>
                <a:srgbClr val="41404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4572000" y="4059875"/>
            <a:ext cx="401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Minimize supply chain issues</a:t>
            </a:r>
            <a:r>
              <a:rPr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to ensure students have a </a:t>
            </a:r>
            <a:r>
              <a:rPr b="1"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reliable way home;</a:t>
            </a:r>
            <a:r>
              <a:rPr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</a:t>
            </a:r>
            <a:r>
              <a:rPr b="1" lang="en" sz="16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eliminate paper cards</a:t>
            </a:r>
            <a:endParaRPr sz="1600">
              <a:solidFill>
                <a:srgbClr val="41404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46" name="Google Shape;46;p8"/>
          <p:cNvSpPr txBox="1"/>
          <p:nvPr/>
        </p:nvSpPr>
        <p:spPr>
          <a:xfrm>
            <a:off x="457200" y="530225"/>
            <a:ext cx="42975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24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Our Campaign Asks</a:t>
            </a:r>
            <a:endParaRPr b="1" sz="2400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543500" y="2282825"/>
            <a:ext cx="28563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Unlimited Rides</a:t>
            </a:r>
            <a:endParaRPr b="1" i="0" sz="2000" u="none" cap="none" strike="noStrike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/>
        </p:nvSpPr>
        <p:spPr>
          <a:xfrm>
            <a:off x="3305854" y="1318200"/>
            <a:ext cx="3355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700">
                <a:latin typeface="IBM Plex Serif"/>
                <a:ea typeface="IBM Plex Serif"/>
                <a:cs typeface="IBM Plex Serif"/>
                <a:sym typeface="IBM Plex Serif"/>
              </a:rPr>
              <a:t>Senators Hoylman-Sigal and Kavanagh, along with numerous supporters, have </a:t>
            </a:r>
            <a:r>
              <a:rPr lang="en" sz="17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each authored letters </a:t>
            </a:r>
            <a:r>
              <a:rPr lang="en" sz="1700">
                <a:latin typeface="IBM Plex Serif"/>
                <a:ea typeface="IBM Plex Serif"/>
                <a:cs typeface="IBM Plex Serif"/>
                <a:sym typeface="IBM Plex Serif"/>
              </a:rPr>
              <a:t>to NYCPS and MTA </a:t>
            </a:r>
            <a:r>
              <a:rPr lang="en" sz="1700">
                <a:latin typeface="IBM Plex Serif"/>
                <a:ea typeface="IBM Plex Serif"/>
                <a:cs typeface="IBM Plex Serif"/>
                <a:sym typeface="IBM Plex Serif"/>
              </a:rPr>
              <a:t>regarding expanded eligibility.</a:t>
            </a:r>
            <a:endParaRPr sz="17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grpSp>
        <p:nvGrpSpPr>
          <p:cNvPr id="53" name="Google Shape;53;p9"/>
          <p:cNvGrpSpPr/>
          <p:nvPr/>
        </p:nvGrpSpPr>
        <p:grpSpPr>
          <a:xfrm>
            <a:off x="474579" y="1455750"/>
            <a:ext cx="2569200" cy="1033200"/>
            <a:chOff x="457204" y="1308975"/>
            <a:chExt cx="2569200" cy="1033200"/>
          </a:xfrm>
        </p:grpSpPr>
        <p:sp>
          <p:nvSpPr>
            <p:cNvPr id="54" name="Google Shape;54;p9"/>
            <p:cNvSpPr/>
            <p:nvPr/>
          </p:nvSpPr>
          <p:spPr>
            <a:xfrm>
              <a:off x="457204" y="1308975"/>
              <a:ext cx="2569200" cy="1033200"/>
            </a:xfrm>
            <a:prstGeom prst="rect">
              <a:avLst/>
            </a:prstGeom>
            <a:solidFill>
              <a:srgbClr val="F15D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 txBox="1"/>
            <p:nvPr/>
          </p:nvSpPr>
          <p:spPr>
            <a:xfrm>
              <a:off x="675154" y="1440825"/>
              <a:ext cx="21333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" sz="2200">
                  <a:solidFill>
                    <a:srgbClr val="FFFFFF"/>
                  </a:solidFill>
                  <a:latin typeface="Carrois Gothic"/>
                  <a:ea typeface="Carrois Gothic"/>
                  <a:cs typeface="Carrois Gothic"/>
                  <a:sym typeface="Carrois Gothic"/>
                </a:rPr>
                <a:t>Letters from Elected Officials</a:t>
              </a:r>
              <a:endParaRPr b="1" i="0" sz="2200" u="none" cap="none" strike="noStrike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endParaRPr>
            </a:p>
          </p:txBody>
        </p:sp>
      </p:grpSp>
      <p:sp>
        <p:nvSpPr>
          <p:cNvPr id="56" name="Google Shape;56;p9"/>
          <p:cNvSpPr txBox="1"/>
          <p:nvPr/>
        </p:nvSpPr>
        <p:spPr>
          <a:xfrm>
            <a:off x="457200" y="530225"/>
            <a:ext cx="42975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28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Previous Efforts</a:t>
            </a:r>
            <a:endParaRPr b="1" sz="2800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457204" y="3393775"/>
            <a:ext cx="2569200" cy="103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692529" y="3545500"/>
            <a:ext cx="2133300" cy="76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Initial CEC Resolutions</a:t>
            </a:r>
            <a:endParaRPr b="1" i="0" sz="2400" u="none" cap="none" strike="noStrike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0876">
            <a:off x="7201883" y="1112970"/>
            <a:ext cx="2597709" cy="1475336"/>
          </a:xfrm>
          <a:prstGeom prst="rect">
            <a:avLst/>
          </a:prstGeom>
          <a:noFill/>
          <a:ln cap="flat" cmpd="sng" w="38100">
            <a:solidFill>
              <a:srgbClr val="D1070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" name="Google Shape;6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55688">
            <a:off x="6101836" y="79202"/>
            <a:ext cx="1926702" cy="1337971"/>
          </a:xfrm>
          <a:prstGeom prst="rect">
            <a:avLst/>
          </a:prstGeom>
          <a:noFill/>
          <a:ln cap="flat" cmpd="sng" w="38100">
            <a:solidFill>
              <a:srgbClr val="D1070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1118" y="3276093"/>
            <a:ext cx="1416948" cy="13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/>
        </p:nvSpPr>
        <p:spPr>
          <a:xfrm>
            <a:off x="3305854" y="3445450"/>
            <a:ext cx="4297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IBM Plex Serif"/>
                <a:ea typeface="IBM Plex Serif"/>
                <a:cs typeface="IBM Plex Serif"/>
                <a:sym typeface="IBM Plex Serif"/>
              </a:rPr>
              <a:t>7 </a:t>
            </a:r>
            <a:r>
              <a:rPr lang="en" sz="1700">
                <a:latin typeface="IBM Plex Serif"/>
                <a:ea typeface="IBM Plex Serif"/>
                <a:cs typeface="IBM Plex Serif"/>
                <a:sym typeface="IBM Plex Serif"/>
              </a:rPr>
              <a:t>CECs have previously passed resolutions addressing certain issues with student OMNY in 2024.</a:t>
            </a:r>
            <a:endParaRPr sz="170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/>
        </p:nvSpPr>
        <p:spPr>
          <a:xfrm>
            <a:off x="457200" y="600100"/>
            <a:ext cx="42975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24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Steps Taken So Far</a:t>
            </a:r>
            <a:endParaRPr i="0" sz="240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700" y="1148225"/>
            <a:ext cx="852000" cy="9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4800" y="2177200"/>
            <a:ext cx="1067800" cy="10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8738" y="3622125"/>
            <a:ext cx="1339924" cy="829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10"/>
          <p:cNvGrpSpPr/>
          <p:nvPr/>
        </p:nvGrpSpPr>
        <p:grpSpPr>
          <a:xfrm>
            <a:off x="533375" y="3130643"/>
            <a:ext cx="7020900" cy="1812566"/>
            <a:chOff x="533375" y="3651273"/>
            <a:chExt cx="7020900" cy="1434900"/>
          </a:xfrm>
        </p:grpSpPr>
        <p:sp>
          <p:nvSpPr>
            <p:cNvPr id="72" name="Google Shape;72;p10"/>
            <p:cNvSpPr/>
            <p:nvPr/>
          </p:nvSpPr>
          <p:spPr>
            <a:xfrm>
              <a:off x="533375" y="3651273"/>
              <a:ext cx="7020900" cy="1434900"/>
            </a:xfrm>
            <a:prstGeom prst="rect">
              <a:avLst/>
            </a:prstGeom>
            <a:solidFill>
              <a:srgbClr val="93CE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0"/>
            <p:cNvSpPr txBox="1"/>
            <p:nvPr/>
          </p:nvSpPr>
          <p:spPr>
            <a:xfrm>
              <a:off x="666484" y="3720552"/>
              <a:ext cx="6754800" cy="12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Carrois Gothic"/>
                  <a:ea typeface="Carrois Gothic"/>
                  <a:cs typeface="Carrois Gothic"/>
                  <a:sym typeface="Carrois Gothic"/>
                </a:rPr>
                <a:t>Looking ahead</a:t>
              </a:r>
              <a:endParaRPr b="1" sz="22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rrois Gothic"/>
                <a:buChar char="●"/>
              </a:pPr>
              <a:r>
                <a:rPr lang="en" sz="2000">
                  <a:solidFill>
                    <a:srgbClr val="FFFFFF"/>
                  </a:solidFill>
                  <a:latin typeface="Carrois Gothic"/>
                  <a:ea typeface="Carrois Gothic"/>
                  <a:cs typeface="Carrois Gothic"/>
                  <a:sym typeface="Carrois Gothic"/>
                </a:rPr>
                <a:t>Supportive resolutions from more CECs to expand the reach of our campaign</a:t>
              </a:r>
              <a:endParaRPr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rrois Gothic"/>
                <a:buChar char="●"/>
              </a:pPr>
              <a:r>
                <a:rPr lang="en" sz="2000">
                  <a:solidFill>
                    <a:srgbClr val="FFFFFF"/>
                  </a:solidFill>
                  <a:latin typeface="Carrois Gothic"/>
                  <a:ea typeface="Carrois Gothic"/>
                  <a:cs typeface="Carrois Gothic"/>
                  <a:sym typeface="Carrois Gothic"/>
                </a:rPr>
                <a:t>Exploring school-level issues through student surveys</a:t>
              </a:r>
              <a:endParaRPr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rrois Gothic"/>
                <a:buChar char="●"/>
              </a:pPr>
              <a:r>
                <a:rPr lang="en" sz="2000">
                  <a:solidFill>
                    <a:srgbClr val="FFFFFF"/>
                  </a:solidFill>
                  <a:latin typeface="Carrois Gothic"/>
                  <a:ea typeface="Carrois Gothic"/>
                  <a:cs typeface="Carrois Gothic"/>
                  <a:sym typeface="Carrois Gothic"/>
                </a:rPr>
                <a:t>Advocating for digital rollout and accountability</a:t>
              </a:r>
              <a:endParaRPr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endParaRPr>
            </a:p>
          </p:txBody>
        </p:sp>
      </p:grpSp>
      <p:sp>
        <p:nvSpPr>
          <p:cNvPr id="74" name="Google Shape;74;p10"/>
          <p:cNvSpPr/>
          <p:nvPr/>
        </p:nvSpPr>
        <p:spPr>
          <a:xfrm>
            <a:off x="533425" y="1148225"/>
            <a:ext cx="7020900" cy="1870200"/>
          </a:xfrm>
          <a:prstGeom prst="rect">
            <a:avLst/>
          </a:prstGeom>
          <a:solidFill>
            <a:srgbClr val="F15D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D9C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651175" y="1388701"/>
            <a:ext cx="6869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rrois Gothic"/>
              <a:buChar char="●"/>
            </a:pPr>
            <a:r>
              <a:rPr b="1"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Launched our petition in May 2025</a:t>
            </a:r>
            <a:r>
              <a:rPr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 - now </a:t>
            </a:r>
            <a:r>
              <a:rPr b="1"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200+</a:t>
            </a:r>
            <a:r>
              <a:rPr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 signatures</a:t>
            </a:r>
            <a:endParaRPr sz="20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rrois Gothic"/>
              <a:buChar char="●"/>
            </a:pPr>
            <a:r>
              <a:rPr b="1"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Met With MTA</a:t>
            </a:r>
            <a:r>
              <a:rPr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 and </a:t>
            </a:r>
            <a:r>
              <a:rPr b="1"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PCAC</a:t>
            </a:r>
            <a:endParaRPr b="1" sz="20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rrois Gothic"/>
              <a:buChar char="●"/>
            </a:pPr>
            <a:r>
              <a:rPr b="1"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Supportive resolutions from 5 CECs in 4 boroughs</a:t>
            </a:r>
            <a:endParaRPr sz="20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rrois Gothic"/>
              <a:buChar char="●"/>
            </a:pPr>
            <a:r>
              <a:rPr b="1" lang="en" sz="2000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Connected with DOE OPT for initial discussions</a:t>
            </a:r>
            <a:endParaRPr sz="2000">
              <a:solidFill>
                <a:srgbClr val="FFFFFF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/>
        </p:nvSpPr>
        <p:spPr>
          <a:xfrm>
            <a:off x="457200" y="530225"/>
            <a:ext cx="42975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24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Universal Access</a:t>
            </a:r>
            <a:endParaRPr i="0" sz="240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81" name="Google Shape;81;p11"/>
          <p:cNvSpPr txBox="1"/>
          <p:nvPr/>
        </p:nvSpPr>
        <p:spPr>
          <a:xfrm>
            <a:off x="457200" y="1138100"/>
            <a:ext cx="8229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A</a:t>
            </a:r>
            <a:r>
              <a:rPr lang="en" sz="20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ny student living within a </a:t>
            </a:r>
            <a:r>
              <a:rPr b="1" lang="en" sz="20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0.5 mile radius </a:t>
            </a:r>
            <a:r>
              <a:rPr lang="en" sz="20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from their school and yellow bus riders </a:t>
            </a:r>
            <a:r>
              <a:rPr b="1" lang="en" sz="20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are </a:t>
            </a:r>
            <a:r>
              <a:rPr b="1" lang="en" sz="20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not </a:t>
            </a:r>
            <a:r>
              <a:rPr b="1" lang="en" sz="20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eligible</a:t>
            </a:r>
            <a:r>
              <a:rPr b="1" lang="en" sz="20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 </a:t>
            </a:r>
            <a:r>
              <a:rPr lang="en" sz="20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for a Student OMNY card.</a:t>
            </a:r>
            <a:endParaRPr sz="2000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68925" y="2684950"/>
            <a:ext cx="304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15D2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73.5</a:t>
            </a:r>
            <a:r>
              <a:rPr b="1" i="0" lang="en" sz="6000" u="none" cap="none" strike="noStrike">
                <a:solidFill>
                  <a:srgbClr val="F15D2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%</a:t>
            </a:r>
            <a:endParaRPr b="1" sz="6000">
              <a:solidFill>
                <a:srgbClr val="F15D2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cxnSp>
        <p:nvCxnSpPr>
          <p:cNvPr id="83" name="Google Shape;83;p11"/>
          <p:cNvCxnSpPr/>
          <p:nvPr/>
        </p:nvCxnSpPr>
        <p:spPr>
          <a:xfrm>
            <a:off x="3046650" y="2708900"/>
            <a:ext cx="0" cy="1800000"/>
          </a:xfrm>
          <a:prstGeom prst="straightConnector1">
            <a:avLst/>
          </a:prstGeom>
          <a:noFill/>
          <a:ln cap="flat" cmpd="sng" w="9525">
            <a:solidFill>
              <a:srgbClr val="BCBEC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11"/>
          <p:cNvSpPr txBox="1"/>
          <p:nvPr/>
        </p:nvSpPr>
        <p:spPr>
          <a:xfrm>
            <a:off x="351375" y="4071200"/>
            <a:ext cx="2384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arrois Gothic"/>
                <a:ea typeface="Carrois Gothic"/>
                <a:cs typeface="Carrois Gothic"/>
                <a:sym typeface="Carrois Gothic"/>
              </a:rPr>
              <a:t>NYC students who are economically disadvantaged</a:t>
            </a:r>
            <a:endParaRPr b="1" sz="1500"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3357225" y="4012400"/>
            <a:ext cx="2510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arrois Gothic"/>
                <a:ea typeface="Carrois Gothic"/>
                <a:cs typeface="Carrois Gothic"/>
                <a:sym typeface="Carrois Gothic"/>
              </a:rPr>
              <a:t>Monetary value of Student OMNY card</a:t>
            </a:r>
            <a:endParaRPr b="1" sz="1500"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3072063" y="2684950"/>
            <a:ext cx="3081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15D2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$4,380</a:t>
            </a:r>
            <a:endParaRPr b="1" sz="6000">
              <a:solidFill>
                <a:srgbClr val="F15D2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cxnSp>
        <p:nvCxnSpPr>
          <p:cNvPr id="87" name="Google Shape;87;p11"/>
          <p:cNvCxnSpPr/>
          <p:nvPr/>
        </p:nvCxnSpPr>
        <p:spPr>
          <a:xfrm>
            <a:off x="6127750" y="2708900"/>
            <a:ext cx="0" cy="1800000"/>
          </a:xfrm>
          <a:prstGeom prst="straightConnector1">
            <a:avLst/>
          </a:prstGeom>
          <a:noFill/>
          <a:ln cap="flat" cmpd="sng" w="9525">
            <a:solidFill>
              <a:srgbClr val="BCBEC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11"/>
          <p:cNvSpPr txBox="1"/>
          <p:nvPr/>
        </p:nvSpPr>
        <p:spPr>
          <a:xfrm>
            <a:off x="6413525" y="4012400"/>
            <a:ext cx="2438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arrois Gothic"/>
                <a:ea typeface="Carrois Gothic"/>
                <a:cs typeface="Carrois Gothic"/>
                <a:sym typeface="Carrois Gothic"/>
              </a:rPr>
              <a:t>Estimated cost of expanding eligibility for 500,000+ students</a:t>
            </a:r>
            <a:endParaRPr b="1" sz="1500"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6178475" y="2684950"/>
            <a:ext cx="29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15D2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$50.</a:t>
            </a:r>
            <a:r>
              <a:rPr b="1" lang="en" sz="6000">
                <a:solidFill>
                  <a:srgbClr val="F15D2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5M</a:t>
            </a:r>
            <a:endParaRPr b="1" baseline="30000" sz="6000">
              <a:solidFill>
                <a:srgbClr val="F15D2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457200" y="1192175"/>
            <a:ext cx="2383800" cy="244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457200" y="3745525"/>
            <a:ext cx="2577300" cy="11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600">
                <a:solidFill>
                  <a:srgbClr val="F15D2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NYC is lagging behind</a:t>
            </a:r>
            <a:endParaRPr b="1" i="0" sz="1600" u="none" cap="none" strike="noStrike">
              <a:solidFill>
                <a:srgbClr val="F15D2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Several cities already offer unlimited free transit for students: DC, Denver, LA, and Honolulu being a few!</a:t>
            </a:r>
            <a:endParaRPr i="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3283325" y="3745525"/>
            <a:ext cx="2577300" cy="11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600">
                <a:solidFill>
                  <a:srgbClr val="F15D2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Fare-capping already exists!</a:t>
            </a:r>
            <a:endParaRPr b="1" i="0" sz="1600" u="none" cap="none" strike="noStrike">
              <a:solidFill>
                <a:srgbClr val="F15D2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With a traditional OMNY card, users don’t have to pay after 12 rides in a week.</a:t>
            </a:r>
            <a:endParaRPr i="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6109500" y="3745525"/>
            <a:ext cx="2577300" cy="11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600">
                <a:solidFill>
                  <a:srgbClr val="F15D2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We have places to be…</a:t>
            </a:r>
            <a:endParaRPr b="1" i="0" sz="1600" u="none" cap="none" strike="noStrike">
              <a:solidFill>
                <a:srgbClr val="F15D2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Limiting student travel to 4 trips a day doesn’t always cut it. We should be able to explore our city!</a:t>
            </a:r>
            <a:endParaRPr i="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pic>
        <p:nvPicPr>
          <p:cNvPr id="98" name="Google Shape;98;p12"/>
          <p:cNvPicPr preferRelativeResize="0"/>
          <p:nvPr/>
        </p:nvPicPr>
        <p:blipFill rotWithShape="1">
          <a:blip r:embed="rId3">
            <a:alphaModFix/>
          </a:blip>
          <a:srcRect b="0" l="17699" r="17705" t="0"/>
          <a:stretch/>
        </p:blipFill>
        <p:spPr>
          <a:xfrm>
            <a:off x="457200" y="1192175"/>
            <a:ext cx="2577352" cy="2441101"/>
          </a:xfrm>
          <a:prstGeom prst="rect">
            <a:avLst/>
          </a:prstGeom>
          <a:solidFill>
            <a:srgbClr val="EFEFEF"/>
          </a:solidFill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 rotWithShape="1">
          <a:blip r:embed="rId4">
            <a:alphaModFix/>
          </a:blip>
          <a:srcRect b="4742" l="0" r="0" t="4751"/>
          <a:stretch/>
        </p:blipFill>
        <p:spPr>
          <a:xfrm>
            <a:off x="3283325" y="1192175"/>
            <a:ext cx="2577349" cy="2441098"/>
          </a:xfrm>
          <a:prstGeom prst="rect">
            <a:avLst/>
          </a:prstGeom>
          <a:solidFill>
            <a:srgbClr val="EFEFEF"/>
          </a:solidFill>
          <a:ln>
            <a:noFill/>
          </a:ln>
        </p:spPr>
      </p:pic>
      <p:sp>
        <p:nvSpPr>
          <p:cNvPr id="100" name="Google Shape;100;p12"/>
          <p:cNvSpPr txBox="1"/>
          <p:nvPr/>
        </p:nvSpPr>
        <p:spPr>
          <a:xfrm>
            <a:off x="457200" y="530225"/>
            <a:ext cx="76875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24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Unlimited Rides</a:t>
            </a:r>
            <a:r>
              <a:rPr lang="en" sz="24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 for all NYC students</a:t>
            </a:r>
            <a:endParaRPr i="0" sz="240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 rotWithShape="1">
          <a:blip r:embed="rId5">
            <a:alphaModFix/>
          </a:blip>
          <a:srcRect b="0" l="14653" r="6182" t="0"/>
          <a:stretch/>
        </p:blipFill>
        <p:spPr>
          <a:xfrm>
            <a:off x="6109450" y="1192175"/>
            <a:ext cx="2577348" cy="244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/>
        </p:nvSpPr>
        <p:spPr>
          <a:xfrm>
            <a:off x="5348331" y="1593759"/>
            <a:ext cx="36837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</a:pPr>
            <a:r>
              <a:rPr b="1" lang="en" sz="2761">
                <a:latin typeface="Carrois Gothic"/>
                <a:ea typeface="Carrois Gothic"/>
                <a:cs typeface="Carrois Gothic"/>
                <a:sym typeface="Carrois Gothic"/>
              </a:rPr>
              <a:t>Reality:</a:t>
            </a:r>
            <a:endParaRPr b="1" sz="2761"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</a:pPr>
            <a:r>
              <a:rPr lang="en" sz="1987">
                <a:latin typeface="Carrois Gothic"/>
                <a:ea typeface="Carrois Gothic"/>
                <a:cs typeface="Carrois Gothic"/>
                <a:sym typeface="Carrois Gothic"/>
              </a:rPr>
              <a:t>students can be unexpectedly denied access due to deactivation.</a:t>
            </a:r>
            <a:r>
              <a:rPr b="1" lang="en" sz="1987">
                <a:latin typeface="Carrois Gothic"/>
                <a:ea typeface="Carrois Gothic"/>
                <a:cs typeface="Carrois Gothic"/>
                <a:sym typeface="Carrois Gothic"/>
              </a:rPr>
              <a:t> </a:t>
            </a:r>
            <a:endParaRPr b="1" sz="1987"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457200" y="530225"/>
            <a:ext cx="6997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24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Clear Communication </a:t>
            </a:r>
            <a:r>
              <a:rPr lang="en" sz="24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before deactivation</a:t>
            </a:r>
            <a:endParaRPr i="0" sz="240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244" y="1457500"/>
            <a:ext cx="1064506" cy="1419356"/>
          </a:xfrm>
          <a:prstGeom prst="rect">
            <a:avLst/>
          </a:prstGeom>
          <a:noFill/>
          <a:ln cap="flat" cmpd="sng" w="10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13"/>
          <p:cNvSpPr/>
          <p:nvPr/>
        </p:nvSpPr>
        <p:spPr>
          <a:xfrm rot="-1191469">
            <a:off x="2216235" y="2217176"/>
            <a:ext cx="1383037" cy="69190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5D22"/>
          </a:solidFill>
          <a:ln>
            <a:noFill/>
          </a:ln>
        </p:spPr>
        <p:txBody>
          <a:bodyPr anchorCtr="0" anchor="ctr" bIns="100975" lIns="100975" spcFirstLastPara="1" rIns="100975" wrap="square" tIns="100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6"/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8205" y="3123424"/>
            <a:ext cx="1064502" cy="1419336"/>
          </a:xfrm>
          <a:prstGeom prst="rect">
            <a:avLst/>
          </a:prstGeom>
          <a:noFill/>
          <a:ln cap="flat" cmpd="sng" w="10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" name="Google Shape;111;p13" title="StudentOMNYonl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805" y="1593760"/>
            <a:ext cx="1711808" cy="271205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5251914" y="3345050"/>
            <a:ext cx="37800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975" lIns="100975" spcFirstLastPara="1" rIns="100975" wrap="square" tIns="100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</a:pPr>
            <a:r>
              <a:rPr b="1" lang="en" sz="2761">
                <a:latin typeface="Carrois Gothic"/>
                <a:ea typeface="Carrois Gothic"/>
                <a:cs typeface="Carrois Gothic"/>
                <a:sym typeface="Carrois Gothic"/>
              </a:rPr>
              <a:t>Goal:</a:t>
            </a:r>
            <a:endParaRPr b="1" sz="1987"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</a:pPr>
            <a:r>
              <a:rPr lang="en" sz="1987">
                <a:latin typeface="Carrois Gothic"/>
                <a:ea typeface="Carrois Gothic"/>
                <a:cs typeface="Carrois Gothic"/>
                <a:sym typeface="Carrois Gothic"/>
              </a:rPr>
              <a:t>students get where they need to go!</a:t>
            </a:r>
            <a:endParaRPr sz="1987"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113" name="Google Shape;113;p13"/>
          <p:cNvSpPr/>
          <p:nvPr/>
        </p:nvSpPr>
        <p:spPr>
          <a:xfrm rot="1243835">
            <a:off x="2216251" y="3099295"/>
            <a:ext cx="1383152" cy="6921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5D22"/>
          </a:solidFill>
          <a:ln>
            <a:noFill/>
          </a:ln>
        </p:spPr>
        <p:txBody>
          <a:bodyPr anchorCtr="0" anchor="ctr" bIns="100975" lIns="100975" spcFirstLastPara="1" rIns="100975" wrap="square" tIns="100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6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/>
        </p:nvSpPr>
        <p:spPr>
          <a:xfrm>
            <a:off x="408150" y="587975"/>
            <a:ext cx="3825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A Faster and More Reliable Replacement Process</a:t>
            </a:r>
            <a:endParaRPr b="1" sz="2400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457200" y="2887250"/>
            <a:ext cx="3825600" cy="162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>
                <a:solidFill>
                  <a:schemeClr val="accent1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2+ weeks</a:t>
            </a:r>
            <a:endParaRPr b="1" sz="6500">
              <a:solidFill>
                <a:schemeClr val="accent1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for new cards to arrive at schools</a:t>
            </a:r>
            <a:endParaRPr b="1" sz="6900">
              <a:solidFill>
                <a:schemeClr val="accent1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506250" y="1774887"/>
            <a:ext cx="3727500" cy="18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The current process of replacing OMNY cards is SLOW, a faster process is imperative!</a:t>
            </a:r>
            <a:endParaRPr i="0" sz="160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4808375" y="360675"/>
            <a:ext cx="3369250" cy="45590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5324050" y="435575"/>
            <a:ext cx="23379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rrois Gothic"/>
                <a:ea typeface="Carrois Gothic"/>
                <a:cs typeface="Carrois Gothic"/>
                <a:sym typeface="Carrois Gothic"/>
              </a:rPr>
              <a:t>Students’ cards are deactivated, lost, or buggy</a:t>
            </a:r>
            <a:endParaRPr b="1" sz="1300"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6213700" y="2843600"/>
            <a:ext cx="558600" cy="687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15D2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6213700" y="1086875"/>
            <a:ext cx="558600" cy="687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15D2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5324050" y="1768056"/>
            <a:ext cx="23379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rrois Gothic"/>
                <a:ea typeface="Carrois Gothic"/>
                <a:cs typeface="Carrois Gothic"/>
                <a:sym typeface="Carrois Gothic"/>
              </a:rPr>
              <a:t>Schools quickly run out of replacement cards with the number of students who need new cards</a:t>
            </a:r>
            <a:endParaRPr b="1" sz="1300"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4915000" y="3530600"/>
            <a:ext cx="3156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Carrois Gothic"/>
                <a:ea typeface="Carrois Gothic"/>
                <a:cs typeface="Carrois Gothic"/>
                <a:sym typeface="Carrois Gothic"/>
              </a:rPr>
              <a:t>Students’ have to choose between paying out of pocket, the cost of which can add up, or fare evade, which creates confrontations with the police, in the 2 weeks they are waiting for a new card</a:t>
            </a:r>
            <a:endParaRPr b="1" sz="1300"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/>
        </p:nvSpPr>
        <p:spPr>
          <a:xfrm>
            <a:off x="1219925" y="1261250"/>
            <a:ext cx="669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Adopt a </a:t>
            </a:r>
            <a:r>
              <a:rPr lang="en" sz="18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comprehensive</a:t>
            </a:r>
            <a:r>
              <a:rPr lang="en" sz="18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resolution in support of universal access, unlimited rides, communication before deactivation, and greater reliability with the replacement process.</a:t>
            </a:r>
            <a:endParaRPr i="0" sz="1800" u="none" cap="none" strike="noStrike">
              <a:solidFill>
                <a:srgbClr val="41404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grpSp>
        <p:nvGrpSpPr>
          <p:cNvPr id="132" name="Google Shape;132;p15"/>
          <p:cNvGrpSpPr/>
          <p:nvPr/>
        </p:nvGrpSpPr>
        <p:grpSpPr>
          <a:xfrm>
            <a:off x="533400" y="1261250"/>
            <a:ext cx="457200" cy="462900"/>
            <a:chOff x="457200" y="1229300"/>
            <a:chExt cx="457200" cy="462900"/>
          </a:xfrm>
        </p:grpSpPr>
        <p:sp>
          <p:nvSpPr>
            <p:cNvPr id="133" name="Google Shape;133;p15"/>
            <p:cNvSpPr/>
            <p:nvPr/>
          </p:nvSpPr>
          <p:spPr>
            <a:xfrm>
              <a:off x="457200" y="1261250"/>
              <a:ext cx="457200" cy="399000"/>
            </a:xfrm>
            <a:prstGeom prst="rect">
              <a:avLst/>
            </a:prstGeom>
            <a:solidFill>
              <a:srgbClr val="F15D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457200" y="1229300"/>
              <a:ext cx="4572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" sz="2000">
                  <a:solidFill>
                    <a:srgbClr val="FFFFFF"/>
                  </a:solidFill>
                  <a:latin typeface="Carrois Gothic"/>
                  <a:ea typeface="Carrois Gothic"/>
                  <a:cs typeface="Carrois Gothic"/>
                  <a:sym typeface="Carrois Gothic"/>
                </a:rPr>
                <a:t>1.</a:t>
              </a:r>
              <a:endParaRPr b="1" i="0" sz="2000" u="none" cap="none" strike="noStrike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endParaRPr>
            </a:p>
          </p:txBody>
        </p:sp>
      </p:grpSp>
      <p:sp>
        <p:nvSpPr>
          <p:cNvPr id="135" name="Google Shape;135;p15"/>
          <p:cNvSpPr txBox="1"/>
          <p:nvPr/>
        </p:nvSpPr>
        <p:spPr>
          <a:xfrm>
            <a:off x="1219925" y="2514703"/>
            <a:ext cx="669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Push for updates to </a:t>
            </a:r>
            <a:r>
              <a:rPr lang="en" sz="18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chancellor's</a:t>
            </a:r>
            <a:r>
              <a:rPr lang="en" sz="18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regulation A-801 that address the issues and keep the policy current.</a:t>
            </a:r>
            <a:endParaRPr i="0" sz="1800" u="none" cap="none" strike="noStrike">
              <a:solidFill>
                <a:srgbClr val="41404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1219925" y="4018489"/>
            <a:ext cx="669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Spread our petition to other </a:t>
            </a:r>
            <a:r>
              <a:rPr lang="en" sz="18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parents, students, and groups affected by the issues with student OMNY.</a:t>
            </a:r>
            <a:endParaRPr sz="1800">
              <a:solidFill>
                <a:srgbClr val="41404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latin typeface="IBM Plex Serif"/>
                <a:ea typeface="IBM Plex Serif"/>
                <a:cs typeface="IBM Plex Serif"/>
                <a:sym typeface="IBM Plex Serif"/>
                <a:hlinkClick r:id="rId3"/>
              </a:rPr>
              <a:t>https://act.transalt.org/a/expand-student-omny</a:t>
            </a:r>
            <a:r>
              <a:rPr lang="en" sz="1800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</a:t>
            </a:r>
            <a:endParaRPr sz="1800">
              <a:solidFill>
                <a:srgbClr val="41404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grpSp>
        <p:nvGrpSpPr>
          <p:cNvPr id="137" name="Google Shape;137;p15"/>
          <p:cNvGrpSpPr/>
          <p:nvPr/>
        </p:nvGrpSpPr>
        <p:grpSpPr>
          <a:xfrm>
            <a:off x="533400" y="2514703"/>
            <a:ext cx="457200" cy="462900"/>
            <a:chOff x="457200" y="2314000"/>
            <a:chExt cx="457200" cy="462900"/>
          </a:xfrm>
        </p:grpSpPr>
        <p:sp>
          <p:nvSpPr>
            <p:cNvPr id="138" name="Google Shape;138;p15"/>
            <p:cNvSpPr/>
            <p:nvPr/>
          </p:nvSpPr>
          <p:spPr>
            <a:xfrm>
              <a:off x="457200" y="2345950"/>
              <a:ext cx="457200" cy="399000"/>
            </a:xfrm>
            <a:prstGeom prst="rect">
              <a:avLst/>
            </a:prstGeom>
            <a:solidFill>
              <a:srgbClr val="F15D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457200" y="2314000"/>
              <a:ext cx="4572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" sz="2000">
                  <a:solidFill>
                    <a:srgbClr val="FFFFFF"/>
                  </a:solidFill>
                  <a:latin typeface="Carrois Gothic"/>
                  <a:ea typeface="Carrois Gothic"/>
                  <a:cs typeface="Carrois Gothic"/>
                  <a:sym typeface="Carrois Gothic"/>
                </a:rPr>
                <a:t>2.</a:t>
              </a:r>
              <a:endParaRPr b="1" i="0" sz="2000" u="none" cap="none" strike="noStrike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endParaRPr>
            </a:p>
          </p:txBody>
        </p:sp>
      </p:grpSp>
      <p:grpSp>
        <p:nvGrpSpPr>
          <p:cNvPr id="140" name="Google Shape;140;p15"/>
          <p:cNvGrpSpPr/>
          <p:nvPr/>
        </p:nvGrpSpPr>
        <p:grpSpPr>
          <a:xfrm>
            <a:off x="533400" y="4018489"/>
            <a:ext cx="457200" cy="462900"/>
            <a:chOff x="457200" y="3377750"/>
            <a:chExt cx="457200" cy="462900"/>
          </a:xfrm>
        </p:grpSpPr>
        <p:sp>
          <p:nvSpPr>
            <p:cNvPr id="141" name="Google Shape;141;p15"/>
            <p:cNvSpPr/>
            <p:nvPr/>
          </p:nvSpPr>
          <p:spPr>
            <a:xfrm>
              <a:off x="457200" y="3409700"/>
              <a:ext cx="457200" cy="399000"/>
            </a:xfrm>
            <a:prstGeom prst="rect">
              <a:avLst/>
            </a:prstGeom>
            <a:solidFill>
              <a:srgbClr val="F15D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457200" y="3377750"/>
              <a:ext cx="457200" cy="4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" sz="2000">
                  <a:solidFill>
                    <a:srgbClr val="FFFFFF"/>
                  </a:solidFill>
                  <a:latin typeface="Carrois Gothic"/>
                  <a:ea typeface="Carrois Gothic"/>
                  <a:cs typeface="Carrois Gothic"/>
                  <a:sym typeface="Carrois Gothic"/>
                </a:rPr>
                <a:t>4.</a:t>
              </a:r>
              <a:endParaRPr b="1" i="0" sz="2000" u="none" cap="none" strike="noStrike">
                <a:solidFill>
                  <a:srgbClr val="FFFFFF"/>
                </a:solidFill>
                <a:latin typeface="Carrois Gothic"/>
                <a:ea typeface="Carrois Gothic"/>
                <a:cs typeface="Carrois Gothic"/>
                <a:sym typeface="Carrois Gothic"/>
              </a:endParaRPr>
            </a:p>
          </p:txBody>
        </p:sp>
      </p:grpSp>
      <p:sp>
        <p:nvSpPr>
          <p:cNvPr id="143" name="Google Shape;143;p15"/>
          <p:cNvSpPr txBox="1"/>
          <p:nvPr/>
        </p:nvSpPr>
        <p:spPr>
          <a:xfrm>
            <a:off x="457200" y="530225"/>
            <a:ext cx="46065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2500">
                <a:solidFill>
                  <a:srgbClr val="414042"/>
                </a:solidFill>
                <a:latin typeface="Carrois Gothic"/>
                <a:ea typeface="Carrois Gothic"/>
                <a:cs typeface="Carrois Gothic"/>
                <a:sym typeface="Carrois Gothic"/>
              </a:rPr>
              <a:t>What You Can Do</a:t>
            </a:r>
            <a:endParaRPr i="0" sz="2500" u="none" cap="none" strike="noStrike">
              <a:solidFill>
                <a:srgbClr val="414042"/>
              </a:solidFill>
              <a:latin typeface="Carrois Gothic"/>
              <a:ea typeface="Carrois Gothic"/>
              <a:cs typeface="Carrois Gothic"/>
              <a:sym typeface="Carrois Gothic"/>
            </a:endParaRPr>
          </a:p>
        </p:txBody>
      </p:sp>
      <p:grpSp>
        <p:nvGrpSpPr>
          <p:cNvPr id="144" name="Google Shape;144;p15"/>
          <p:cNvGrpSpPr/>
          <p:nvPr/>
        </p:nvGrpSpPr>
        <p:grpSpPr>
          <a:xfrm>
            <a:off x="533388" y="3254100"/>
            <a:ext cx="7385850" cy="554113"/>
            <a:chOff x="533400" y="3696733"/>
            <a:chExt cx="7385850" cy="554113"/>
          </a:xfrm>
        </p:grpSpPr>
        <p:sp>
          <p:nvSpPr>
            <p:cNvPr id="145" name="Google Shape;145;p15"/>
            <p:cNvSpPr txBox="1"/>
            <p:nvPr/>
          </p:nvSpPr>
          <p:spPr>
            <a:xfrm>
              <a:off x="1224750" y="3696746"/>
              <a:ext cx="669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800">
                  <a:solidFill>
                    <a:srgbClr val="414042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Contact your elected officials and encourage them to fund expanded Student OMNY.</a:t>
              </a:r>
              <a:endParaRPr i="0" sz="1800" u="none" cap="none" strike="noStrike">
                <a:solidFill>
                  <a:srgbClr val="414042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grpSp>
          <p:nvGrpSpPr>
            <p:cNvPr id="146" name="Google Shape;146;p15"/>
            <p:cNvGrpSpPr/>
            <p:nvPr/>
          </p:nvGrpSpPr>
          <p:grpSpPr>
            <a:xfrm>
              <a:off x="533400" y="3696733"/>
              <a:ext cx="457200" cy="462900"/>
              <a:chOff x="457200" y="2314000"/>
              <a:chExt cx="457200" cy="462900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457200" y="2345950"/>
                <a:ext cx="457200" cy="399000"/>
              </a:xfrm>
              <a:prstGeom prst="rect">
                <a:avLst/>
              </a:prstGeom>
              <a:solidFill>
                <a:srgbClr val="F15D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 txBox="1"/>
              <p:nvPr/>
            </p:nvSpPr>
            <p:spPr>
              <a:xfrm>
                <a:off x="457200" y="2314000"/>
                <a:ext cx="457200" cy="46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lang="en" sz="2000">
                    <a:solidFill>
                      <a:srgbClr val="FFFFFF"/>
                    </a:solidFill>
                    <a:latin typeface="Carrois Gothic"/>
                    <a:ea typeface="Carrois Gothic"/>
                    <a:cs typeface="Carrois Gothic"/>
                    <a:sym typeface="Carrois Gothic"/>
                  </a:rPr>
                  <a:t>3.</a:t>
                </a:r>
                <a:endParaRPr b="1" i="0" sz="2000" u="none" cap="none" strike="noStrike">
                  <a:solidFill>
                    <a:srgbClr val="FFFFFF"/>
                  </a:solidFill>
                  <a:latin typeface="Carrois Gothic"/>
                  <a:ea typeface="Carrois Gothic"/>
                  <a:cs typeface="Carrois Gothic"/>
                  <a:sym typeface="Carrois Gothic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A Master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15D22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